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6" r:id="rId3"/>
    <p:sldId id="257" r:id="rId4"/>
    <p:sldId id="258" r:id="rId5"/>
    <p:sldId id="259" r:id="rId6"/>
    <p:sldId id="273" r:id="rId7"/>
    <p:sldId id="274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8288000" cy="10287000"/>
  <p:notesSz cx="6858000" cy="9144000"/>
  <p:embeddedFontLst>
    <p:embeddedFont>
      <p:font typeface="SimSun" panose="02010600030101010101" pitchFamily="2" charset="-122"/>
      <p:regular r:id="rId24"/>
    </p:embeddedFont>
    <p:embeddedFont>
      <p:font typeface="Eczar Semi-Bold" panose="02000603040300000004" charset="0"/>
      <p:bold r:id="rId25"/>
    </p:embeddedFont>
    <p:embeddedFont>
      <p:font typeface="Noticia Text" panose="02000503060000020004" charset="0"/>
      <p:regular r:id="rId26"/>
    </p:embeddedFont>
    <p:embeddedFont>
      <p:font typeface="Noticia Text" panose="02000503060000020004"/>
      <p:regular r:id="rId27"/>
    </p:embeddedFont>
    <p:embeddedFont>
      <p:font typeface="Eczar Medium" panose="02000603040300000004"/>
      <p:regular r:id="rId28"/>
    </p:embeddedFont>
    <p:embeddedFont>
      <p:font typeface="Eczar Semi-Bold" panose="02000603040300000004"/>
      <p:bold r:id="rId29"/>
    </p:embeddedFont>
    <p:embeddedFont>
      <p:font typeface="Noticia Text Bold" panose="02000803060000020004"/>
      <p:bold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188" y="-4253626"/>
            <a:ext cx="15543267" cy="20724356"/>
          </a:xfrm>
          <a:custGeom>
            <a:avLst/>
            <a:gdLst/>
            <a:ahLst/>
            <a:cxnLst/>
            <a:rect l="l" t="t" r="r" b="b"/>
            <a:pathLst>
              <a:path w="15543267" h="20724356">
                <a:moveTo>
                  <a:pt x="0" y="0"/>
                </a:moveTo>
                <a:lnTo>
                  <a:pt x="15543267" y="0"/>
                </a:lnTo>
                <a:lnTo>
                  <a:pt x="15543267" y="20724356"/>
                </a:lnTo>
                <a:lnTo>
                  <a:pt x="0" y="2072435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14400" y="290195"/>
            <a:ext cx="16202025" cy="9545955"/>
            <a:chOff x="0" y="0"/>
            <a:chExt cx="5444956" cy="27346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44956" cy="2734674"/>
            </a:xfrm>
            <a:custGeom>
              <a:avLst/>
              <a:gdLst/>
              <a:ahLst/>
              <a:cxnLst/>
              <a:rect l="l" t="t" r="r" b="b"/>
              <a:pathLst>
                <a:path w="5444956" h="2734674">
                  <a:moveTo>
                    <a:pt x="10104" y="0"/>
                  </a:moveTo>
                  <a:lnTo>
                    <a:pt x="5434852" y="0"/>
                  </a:lnTo>
                  <a:cubicBezTo>
                    <a:pt x="5440433" y="0"/>
                    <a:pt x="5444956" y="4524"/>
                    <a:pt x="5444956" y="10104"/>
                  </a:cubicBezTo>
                  <a:lnTo>
                    <a:pt x="5444956" y="2724570"/>
                  </a:lnTo>
                  <a:cubicBezTo>
                    <a:pt x="5444956" y="2727249"/>
                    <a:pt x="5443892" y="2729819"/>
                    <a:pt x="5441997" y="2731714"/>
                  </a:cubicBezTo>
                  <a:cubicBezTo>
                    <a:pt x="5440102" y="2733609"/>
                    <a:pt x="5437532" y="2734674"/>
                    <a:pt x="5434852" y="2734674"/>
                  </a:cubicBezTo>
                  <a:lnTo>
                    <a:pt x="10104" y="2734674"/>
                  </a:lnTo>
                  <a:cubicBezTo>
                    <a:pt x="4524" y="2734674"/>
                    <a:pt x="0" y="2730150"/>
                    <a:pt x="0" y="2724570"/>
                  </a:cubicBezTo>
                  <a:lnTo>
                    <a:pt x="0" y="10104"/>
                  </a:lnTo>
                  <a:cubicBezTo>
                    <a:pt x="0" y="4524"/>
                    <a:pt x="4524" y="0"/>
                    <a:pt x="10104" y="0"/>
                  </a:cubicBezTo>
                  <a:close/>
                </a:path>
              </a:pathLst>
            </a:custGeom>
            <a:solidFill>
              <a:srgbClr val="FFFBEF">
                <a:alpha val="7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444956" cy="2763249"/>
            </a:xfrm>
            <a:prstGeom prst="rect">
              <a:avLst/>
            </a:prstGeom>
          </p:spPr>
          <p:txBody>
            <a:bodyPr lIns="30996" tIns="30996" rIns="30996" bIns="30996" rtlCol="0" anchor="ctr"/>
            <a:lstStyle/>
            <a:p>
              <a:pPr algn="ctr">
                <a:lnSpc>
                  <a:spcPts val="223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26382">
            <a:off x="1169670" y="823595"/>
            <a:ext cx="15118715" cy="8502015"/>
            <a:chOff x="0" y="0"/>
            <a:chExt cx="1511107" cy="5752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107" cy="575277"/>
            </a:xfrm>
            <a:custGeom>
              <a:avLst/>
              <a:gdLst/>
              <a:ahLst/>
              <a:cxnLst/>
              <a:rect l="l" t="t" r="r" b="b"/>
              <a:pathLst>
                <a:path w="1511107" h="575277">
                  <a:moveTo>
                    <a:pt x="11398" y="0"/>
                  </a:moveTo>
                  <a:lnTo>
                    <a:pt x="1499708" y="0"/>
                  </a:lnTo>
                  <a:cubicBezTo>
                    <a:pt x="1502731" y="0"/>
                    <a:pt x="1505631" y="1201"/>
                    <a:pt x="1507768" y="3338"/>
                  </a:cubicBezTo>
                  <a:cubicBezTo>
                    <a:pt x="1509906" y="5476"/>
                    <a:pt x="1511107" y="8375"/>
                    <a:pt x="1511107" y="11398"/>
                  </a:cubicBezTo>
                  <a:lnTo>
                    <a:pt x="1511107" y="563878"/>
                  </a:lnTo>
                  <a:cubicBezTo>
                    <a:pt x="1511107" y="570173"/>
                    <a:pt x="1506004" y="575277"/>
                    <a:pt x="1499708" y="575277"/>
                  </a:cubicBezTo>
                  <a:lnTo>
                    <a:pt x="11398" y="575277"/>
                  </a:lnTo>
                  <a:cubicBezTo>
                    <a:pt x="5103" y="575277"/>
                    <a:pt x="0" y="570173"/>
                    <a:pt x="0" y="563878"/>
                  </a:cubicBezTo>
                  <a:lnTo>
                    <a:pt x="0" y="11398"/>
                  </a:lnTo>
                  <a:cubicBezTo>
                    <a:pt x="0" y="5103"/>
                    <a:pt x="5103" y="0"/>
                    <a:pt x="11398" y="0"/>
                  </a:cubicBezTo>
                  <a:close/>
                </a:path>
              </a:pathLst>
            </a:custGeom>
            <a:solidFill>
              <a:srgbClr val="CCADCC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11107" cy="622902"/>
            </a:xfrm>
            <a:prstGeom prst="rect">
              <a:avLst/>
            </a:prstGeom>
          </p:spPr>
          <p:txBody>
            <a:bodyPr lIns="49938" tIns="49938" rIns="49938" bIns="49938" rtlCol="0" anchor="ctr"/>
            <a:lstStyle/>
            <a:p>
              <a:pPr algn="ctr">
                <a:lnSpc>
                  <a:spcPts val="359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26382">
            <a:off x="1536833" y="1006632"/>
            <a:ext cx="14398260" cy="8555476"/>
            <a:chOff x="0" y="-9481"/>
            <a:chExt cx="1433605" cy="5315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4031" cy="483907"/>
            </a:xfrm>
            <a:custGeom>
              <a:avLst/>
              <a:gdLst/>
              <a:ahLst/>
              <a:cxnLst/>
              <a:rect l="l" t="t" r="r" b="b"/>
              <a:pathLst>
                <a:path w="1424031" h="483907">
                  <a:moveTo>
                    <a:pt x="12095" y="0"/>
                  </a:moveTo>
                  <a:lnTo>
                    <a:pt x="1411935" y="0"/>
                  </a:lnTo>
                  <a:cubicBezTo>
                    <a:pt x="1418615" y="0"/>
                    <a:pt x="1424031" y="5415"/>
                    <a:pt x="1424031" y="12095"/>
                  </a:cubicBezTo>
                  <a:lnTo>
                    <a:pt x="1424031" y="471812"/>
                  </a:lnTo>
                  <a:cubicBezTo>
                    <a:pt x="1424031" y="478492"/>
                    <a:pt x="1418615" y="483907"/>
                    <a:pt x="1411935" y="483907"/>
                  </a:cubicBezTo>
                  <a:lnTo>
                    <a:pt x="12095" y="483907"/>
                  </a:lnTo>
                  <a:cubicBezTo>
                    <a:pt x="5415" y="483907"/>
                    <a:pt x="0" y="478492"/>
                    <a:pt x="0" y="471812"/>
                  </a:cubicBezTo>
                  <a:lnTo>
                    <a:pt x="0" y="12095"/>
                  </a:lnTo>
                  <a:cubicBezTo>
                    <a:pt x="0" y="5415"/>
                    <a:pt x="5415" y="0"/>
                    <a:pt x="12095" y="0"/>
                  </a:cubicBezTo>
                  <a:close/>
                </a:path>
              </a:pathLst>
            </a:custGeom>
            <a:solidFill>
              <a:srgbClr val="FFFBEF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9574" y="-9481"/>
              <a:ext cx="1424031" cy="531532"/>
            </a:xfrm>
            <a:prstGeom prst="rect">
              <a:avLst/>
            </a:prstGeom>
          </p:spPr>
          <p:txBody>
            <a:bodyPr lIns="49938" tIns="49938" rIns="49938" bIns="49938" rtlCol="0" anchor="ctr"/>
            <a:lstStyle/>
            <a:p>
              <a:pPr algn="ctr"/>
              <a:r>
                <a:rPr lang="en-US" altLang="en-US" sz="4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Project  Presentation On</a:t>
              </a:r>
              <a:endParaRPr lang="en-US" altLang="en-US" sz="4000" b="1">
                <a:latin typeface="Eczar Semi-Bold" panose="02000603040300000004" charset="0"/>
                <a:cs typeface="Eczar Semi-Bold" panose="02000603040300000004" charset="0"/>
              </a:endParaRPr>
            </a:p>
            <a:p>
              <a:pPr algn="ctr"/>
              <a:r>
                <a:rPr lang="zh-CN" altLang="en-US" sz="4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♟</a:t>
              </a:r>
              <a:r>
                <a:rPr lang="en-US" altLang="en-US" sz="4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 Chess : </a:t>
              </a:r>
              <a:r>
                <a:rPr lang="en-US" altLang="en-US" sz="4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Mastering the Game </a:t>
              </a:r>
              <a:r>
                <a:rPr lang="zh-CN" altLang="en-US" sz="4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♟</a:t>
              </a:r>
              <a:endParaRPr lang="zh-CN" altLang="en-US" sz="4000" b="1">
                <a:latin typeface="Eczar Semi-Bold" panose="02000603040300000004" charset="0"/>
                <a:cs typeface="Eczar Semi-Bold" panose="02000603040300000004" charset="0"/>
              </a:endParaRPr>
            </a:p>
            <a:p>
              <a:pPr algn="ctr"/>
              <a:endParaRPr lang="zh-CN" altLang="en-US" b="1">
                <a:latin typeface="Eczar Semi-Bold" panose="02000603040300000004" charset="0"/>
                <a:cs typeface="Eczar Semi-Bold" panose="02000603040300000004" charset="0"/>
              </a:endParaRPr>
            </a:p>
            <a:p>
              <a:pPr algn="ctr"/>
              <a:r>
                <a:rPr lang="en-US" altLang="zh-CN" sz="3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Course Code : CSE-3636</a:t>
              </a:r>
              <a:endParaRPr lang="en-US" altLang="zh-CN" sz="3000" b="1">
                <a:latin typeface="Eczar Semi-Bold" panose="02000603040300000004" charset="0"/>
                <a:cs typeface="Eczar Semi-Bold" panose="02000603040300000004" charset="0"/>
              </a:endParaRPr>
            </a:p>
            <a:p>
              <a:pPr algn="ctr"/>
              <a:endParaRPr lang="en-US" altLang="en-US" sz="3000" b="1">
                <a:latin typeface="Eczar Semi-Bold" panose="02000603040300000004" charset="0"/>
                <a:cs typeface="Eczar Semi-Bold" panose="02000603040300000004" charset="0"/>
              </a:endParaRPr>
            </a:p>
            <a:p>
              <a:pPr algn="ctr"/>
              <a:r>
                <a:rPr lang="en-US" altLang="en-US" sz="3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Submitted To </a:t>
              </a:r>
              <a:r>
                <a:rPr lang="en-US" sz="3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 :</a:t>
              </a:r>
              <a:endParaRPr lang="en-US" sz="3000" b="1">
                <a:latin typeface="Eczar Semi-Bold" panose="02000603040300000004" charset="0"/>
                <a:cs typeface="Eczar Semi-Bold" panose="02000603040300000004" charset="0"/>
              </a:endParaRPr>
            </a:p>
            <a:p>
              <a:pPr algn="ctr"/>
              <a:r>
                <a:rPr lang="en-US" sz="3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Sara Karim</a:t>
              </a:r>
              <a:endParaRPr lang="en-US" sz="3000" b="1">
                <a:latin typeface="Eczar Semi-Bold" panose="02000603040300000004" charset="0"/>
                <a:cs typeface="Eczar Semi-Bold" panose="02000603040300000004" charset="0"/>
                <a:sym typeface="+mn-ea"/>
              </a:endParaRPr>
            </a:p>
            <a:p>
              <a:pPr algn="ctr"/>
              <a:r>
                <a:rPr lang="en-US" sz="3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Adjunct Lecturer, Dept. of CSE, IIUC</a:t>
              </a:r>
              <a:endParaRPr lang="en-US" sz="3000" b="1">
                <a:latin typeface="Eczar Semi-Bold" panose="02000603040300000004" charset="0"/>
                <a:cs typeface="Eczar Semi-Bold" panose="02000603040300000004" charset="0"/>
              </a:endParaRPr>
            </a:p>
            <a:p>
              <a:pPr algn="ctr"/>
              <a:endParaRPr lang="en-US" sz="3000" b="1">
                <a:latin typeface="Eczar Semi-Bold" panose="02000603040300000004" charset="0"/>
                <a:cs typeface="Eczar Semi-Bold" panose="02000603040300000004" charset="0"/>
              </a:endParaRPr>
            </a:p>
            <a:p>
              <a:pPr algn="ctr"/>
              <a:r>
                <a:rPr lang="en-US" sz="3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Submitted By :</a:t>
              </a:r>
              <a:endParaRPr lang="en-US" sz="3000" b="1">
                <a:latin typeface="Eczar Semi-Bold" panose="02000603040300000004" charset="0"/>
                <a:cs typeface="Eczar Semi-Bold" panose="02000603040300000004" charset="0"/>
              </a:endParaRPr>
            </a:p>
            <a:p>
              <a:pPr algn="ctr"/>
              <a:r>
                <a:rPr lang="en-US" sz="3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Nahian Subah Ishma_C223286</a:t>
              </a:r>
              <a:endParaRPr lang="en-US" sz="3000" b="1">
                <a:latin typeface="Eczar Semi-Bold" panose="02000603040300000004" charset="0"/>
                <a:cs typeface="Eczar Semi-Bold" panose="02000603040300000004" charset="0"/>
                <a:sym typeface="+mn-ea"/>
              </a:endParaRPr>
            </a:p>
            <a:p>
              <a:pPr algn="ctr"/>
              <a:r>
                <a:rPr lang="en-US" sz="3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Rehnuma Tasneem_C223288</a:t>
              </a:r>
              <a:endParaRPr lang="en-US" sz="3000" b="1">
                <a:latin typeface="Eczar Semi-Bold" panose="02000603040300000004" charset="0"/>
                <a:cs typeface="Eczar Semi-Bold" panose="02000603040300000004" charset="0"/>
                <a:sym typeface="+mn-ea"/>
              </a:endParaRPr>
            </a:p>
            <a:p>
              <a:pPr algn="ctr"/>
              <a:r>
                <a:rPr lang="en-US" sz="3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Saima Kawsar_C223297</a:t>
              </a:r>
              <a:endParaRPr lang="en-US" sz="3000" b="1">
                <a:latin typeface="Eczar Semi-Bold" panose="02000603040300000004" charset="0"/>
                <a:cs typeface="Eczar Semi-Bold" panose="02000603040300000004" charset="0"/>
              </a:endParaRPr>
            </a:p>
            <a:p>
              <a:pPr algn="ctr"/>
              <a:r>
                <a:rPr lang="en-US" sz="3000" b="1">
                  <a:latin typeface="Eczar Semi-Bold" panose="02000603040300000004" charset="0"/>
                  <a:cs typeface="Eczar Semi-Bold" panose="02000603040300000004" charset="0"/>
                  <a:sym typeface="+mn-ea"/>
                </a:rPr>
                <a:t>Semester : 6th</a:t>
              </a:r>
              <a:endParaRPr lang="en-US" sz="3000" b="1">
                <a:latin typeface="Eczar Semi-Bold" panose="02000603040300000004" charset="0"/>
                <a:cs typeface="Eczar Semi-Bold" panose="02000603040300000004" charset="0"/>
                <a:sym typeface="+mn-ea"/>
              </a:endParaRPr>
            </a:p>
            <a:p>
              <a:pPr algn="ctr">
                <a:lnSpc>
                  <a:spcPts val="3590"/>
                </a:lnSpc>
              </a:pPr>
              <a:endParaRPr sz="3000" b="1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02888" y="640183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E6EEF1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71035" y="1277620"/>
            <a:ext cx="9718675" cy="920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Features (Continued)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  <a:p>
            <a:pPr marL="0" lvl="0" indent="0" algn="ctr">
              <a:lnSpc>
                <a:spcPts val="3590"/>
              </a:lnSpc>
            </a:pP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61185" y="2019300"/>
            <a:ext cx="7165340" cy="1310640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buFont typeface="+mj-lt"/>
              <a:buNone/>
            </a:pPr>
            <a:r>
              <a:rPr lang="en-US" altLang="en-US" sz="2800" b="1">
                <a:latin typeface="Noticia Text" panose="02000503060000020004" charset="0"/>
                <a:cs typeface="Noticia Text" panose="02000503060000020004" charset="0"/>
                <a:sym typeface="+mn-ea"/>
              </a:rPr>
              <a:t>4.  Brute Force Move Generation </a:t>
            </a:r>
            <a:endParaRPr lang="en-US" altLang="en-US" sz="2800" b="1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pPr indent="0">
              <a:buFont typeface="+mj-lt"/>
              <a:buNone/>
            </a:pPr>
            <a:endParaRPr lang="en-US" altLang="en-US" sz="2800" b="1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+mj-lt"/>
              <a:buNone/>
            </a:pPr>
            <a:r>
              <a:rPr lang="en-US" altLang="en-US" sz="2800">
                <a:latin typeface="Noticia Text" panose="02000503060000020004" charset="0"/>
                <a:cs typeface="Noticia Text" panose="02000503060000020004" charset="0"/>
                <a:sym typeface="+mn-ea"/>
              </a:rPr>
              <a:t>Generates valid moves for each chess piece by exploring all possible directions. </a:t>
            </a:r>
            <a:endParaRPr lang="en-US" sz="2800">
              <a:latin typeface="Noticia Text" panose="02000503060000020004" charset="0"/>
              <a:cs typeface="Noticia Text" panose="020005030600000200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861185" y="3924300"/>
            <a:ext cx="6960870" cy="4352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+mj-lt"/>
              <a:buNone/>
            </a:pPr>
            <a:r>
              <a:rPr lang="en-US" altLang="en-US" sz="2800" b="1">
                <a:latin typeface="Noticia Text" panose="02000503060000020004" charset="0"/>
                <a:cs typeface="Noticia Text" panose="02000503060000020004" charset="0"/>
                <a:sym typeface="+mn-ea"/>
              </a:rPr>
              <a:t>a. Rook:</a:t>
            </a:r>
            <a:r>
              <a:rPr lang="en-US" altLang="en-US" sz="2800">
                <a:latin typeface="Noticia Text" panose="02000503060000020004" charset="0"/>
                <a:cs typeface="Noticia Text" panose="02000503060000020004" charset="0"/>
                <a:sym typeface="+mn-ea"/>
              </a:rPr>
              <a:t> Moves along horizontal and vertical lines until blocked.</a:t>
            </a:r>
            <a:endParaRPr lang="en-US" altLang="en-US" sz="28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+mj-lt"/>
              <a:buNone/>
            </a:pPr>
            <a:r>
              <a:rPr lang="en-US" altLang="en-US" sz="2800" b="1">
                <a:latin typeface="Noticia Text" panose="02000503060000020004" charset="0"/>
                <a:cs typeface="Noticia Text" panose="02000503060000020004" charset="0"/>
                <a:sym typeface="+mn-ea"/>
              </a:rPr>
              <a:t>b. Bishop:</a:t>
            </a:r>
            <a:r>
              <a:rPr lang="en-US" altLang="en-US" sz="2800">
                <a:latin typeface="Noticia Text" panose="02000503060000020004" charset="0"/>
                <a:cs typeface="Noticia Text" panose="02000503060000020004" charset="0"/>
                <a:sym typeface="+mn-ea"/>
              </a:rPr>
              <a:t> Moves diagonally until blocked.</a:t>
            </a:r>
            <a:endParaRPr lang="en-US" altLang="en-US" sz="28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+mj-lt"/>
              <a:buNone/>
            </a:pPr>
            <a:r>
              <a:rPr lang="en-US" altLang="en-US" sz="2800" b="1">
                <a:latin typeface="Noticia Text" panose="02000503060000020004" charset="0"/>
                <a:cs typeface="Noticia Text" panose="02000503060000020004" charset="0"/>
                <a:sym typeface="+mn-ea"/>
              </a:rPr>
              <a:t>c. Knight:</a:t>
            </a:r>
            <a:r>
              <a:rPr lang="en-US" altLang="en-US" sz="2800">
                <a:latin typeface="Noticia Text" panose="02000503060000020004" charset="0"/>
                <a:cs typeface="Noticia Text" panose="02000503060000020004" charset="0"/>
                <a:sym typeface="+mn-ea"/>
              </a:rPr>
              <a:t> Jumps in an "L-shape" to specific squares.</a:t>
            </a:r>
            <a:endParaRPr lang="en-US" altLang="en-US" sz="28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+mj-lt"/>
              <a:buNone/>
            </a:pPr>
            <a:r>
              <a:rPr lang="en-US" altLang="en-US" sz="2800" b="1">
                <a:latin typeface="Noticia Text" panose="02000503060000020004" charset="0"/>
                <a:cs typeface="Noticia Text" panose="02000503060000020004" charset="0"/>
                <a:sym typeface="+mn-ea"/>
              </a:rPr>
              <a:t>d. Pawn:</a:t>
            </a:r>
            <a:r>
              <a:rPr lang="en-US" altLang="en-US" sz="2800">
                <a:latin typeface="Noticia Text" panose="02000503060000020004" charset="0"/>
                <a:cs typeface="Noticia Text" panose="02000503060000020004" charset="0"/>
                <a:sym typeface="+mn-ea"/>
              </a:rPr>
              <a:t> Moves forward; captures diagonally.</a:t>
            </a:r>
            <a:endParaRPr lang="en-US" altLang="en-US" sz="28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+mj-lt"/>
              <a:buNone/>
            </a:pPr>
            <a:r>
              <a:rPr lang="en-US" altLang="en-US" sz="2800" b="1">
                <a:latin typeface="Noticia Text" panose="02000503060000020004" charset="0"/>
                <a:cs typeface="Noticia Text" panose="02000503060000020004" charset="0"/>
                <a:sym typeface="+mn-ea"/>
              </a:rPr>
              <a:t>e. King:</a:t>
            </a:r>
            <a:r>
              <a:rPr lang="en-US" altLang="en-US" sz="2800">
                <a:latin typeface="Noticia Text" panose="02000503060000020004" charset="0"/>
                <a:cs typeface="Noticia Text" panose="02000503060000020004" charset="0"/>
                <a:sym typeface="+mn-ea"/>
              </a:rPr>
              <a:t> Moves one square in any direction.</a:t>
            </a:r>
            <a:endParaRPr lang="en-US" altLang="en-US" sz="28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+mj-lt"/>
              <a:buNone/>
            </a:pPr>
            <a:r>
              <a:rPr lang="en-US" altLang="en-US" sz="2800" b="1">
                <a:latin typeface="Noticia Text" panose="02000503060000020004" charset="0"/>
                <a:cs typeface="Noticia Text" panose="02000503060000020004" charset="0"/>
                <a:sym typeface="+mn-ea"/>
              </a:rPr>
              <a:t>f. Queen:</a:t>
            </a:r>
            <a:r>
              <a:rPr lang="en-US" altLang="en-US" sz="2800">
                <a:latin typeface="Noticia Text" panose="02000503060000020004" charset="0"/>
                <a:cs typeface="Noticia Text" panose="02000503060000020004" charset="0"/>
                <a:sym typeface="+mn-ea"/>
              </a:rPr>
              <a:t> Combines Rook and Bishop moves</a:t>
            </a:r>
            <a:endParaRPr lang="en-US" altLang="en-US" sz="2800">
              <a:latin typeface="Noticia Text" panose="02000503060000020004" charset="0"/>
              <a:cs typeface="Noticia Text" panose="02000503060000020004" charset="0"/>
            </a:endParaRPr>
          </a:p>
          <a:p>
            <a:endParaRPr lang="en-US" sz="2800"/>
          </a:p>
        </p:txBody>
      </p:sp>
      <p:pic>
        <p:nvPicPr>
          <p:cNvPr id="10" name="Picture 9" descr="WhatsApp_Image_2024-12-17_at_18.34.26_7466d8e1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8365" y="2288540"/>
            <a:ext cx="9152255" cy="7035165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11498" y="551918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CCADCC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67200" y="1181100"/>
            <a:ext cx="9713595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User Interface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pic>
        <p:nvPicPr>
          <p:cNvPr id="7" name="Picture 6" descr="Screenshot 2024-12-17 1113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2219960"/>
            <a:ext cx="9208770" cy="6771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11498" y="551918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FAD1B4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09800" y="1257300"/>
            <a:ext cx="13724890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User Interface (Continued)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pic>
        <p:nvPicPr>
          <p:cNvPr id="7" name="Picture 6" descr="Screenshot 2024-12-17 1115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1705" y="2095500"/>
            <a:ext cx="8903970" cy="7046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11498" y="551918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E6EEF1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9490" y="1277620"/>
            <a:ext cx="12082780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User Interface (Continued)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pic>
        <p:nvPicPr>
          <p:cNvPr id="7" name="Picture 6" descr="Screenshot 2024-12-17 111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300" y="2226945"/>
            <a:ext cx="8694420" cy="6958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09593" y="696698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CCADCC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26945" y="1277620"/>
            <a:ext cx="13751560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A Glimpse of the Game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pic>
        <p:nvPicPr>
          <p:cNvPr id="8" name="WhatsApp Video 2024-12-17 at 11.46.50_e92af93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65980" y="2628900"/>
            <a:ext cx="9008745" cy="6137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97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mute="1">
                <p:cTn id="7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11498" y="696698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F8E2D3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400848" y="1485677"/>
            <a:ext cx="52640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Challenges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447800" y="2552700"/>
            <a:ext cx="1549654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 altLang="en-US" sz="3500">
                <a:latin typeface="Noticia Text" panose="02000503060000020004" charset="0"/>
                <a:cs typeface="Noticia Text" panose="02000503060000020004" charset="0"/>
              </a:rPr>
              <a:t>Implementing complex rules like en passant and castling.</a:t>
            </a:r>
            <a:endParaRPr lang="en-US" altLang="en-US" sz="3500">
              <a:latin typeface="Noticia Text" panose="02000503060000020004" charset="0"/>
              <a:cs typeface="Noticia Text" panose="020005030600000200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US" sz="3500">
                <a:latin typeface="Noticia Text" panose="02000503060000020004" charset="0"/>
                <a:cs typeface="Noticia Text" panose="02000503060000020004" charset="0"/>
              </a:rPr>
              <a:t>Designing an effective heuristic evaluation function.</a:t>
            </a:r>
            <a:endParaRPr lang="en-US" altLang="en-US" sz="3500">
              <a:latin typeface="Noticia Text" panose="02000503060000020004" charset="0"/>
              <a:cs typeface="Noticia Text" panose="020005030600000200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US" sz="3500">
                <a:latin typeface="Noticia Text" panose="02000503060000020004" charset="0"/>
                <a:cs typeface="Noticia Text" panose="02000503060000020004" charset="0"/>
              </a:rPr>
              <a:t>Optimizing AI performance for faster move calculations.</a:t>
            </a:r>
            <a:endParaRPr lang="en-US" altLang="en-US" sz="3500">
              <a:latin typeface="Noticia Text" panose="02000503060000020004" charset="0"/>
              <a:cs typeface="Noticia Text" panose="02000503060000020004" charset="0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5181600" y="5372100"/>
            <a:ext cx="7884160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Future Work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24000" y="6896100"/>
            <a:ext cx="1454594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 altLang="en-US" sz="3500">
                <a:latin typeface="Noticia Text" panose="02000503060000020004" charset="0"/>
                <a:cs typeface="Noticia Text" panose="02000503060000020004" charset="0"/>
              </a:rPr>
              <a:t>Adding difficulty levels for AI.</a:t>
            </a:r>
            <a:endParaRPr lang="en-US" altLang="en-US" sz="3500">
              <a:latin typeface="Noticia Text" panose="02000503060000020004" charset="0"/>
              <a:cs typeface="Noticia Text" panose="02000503060000020004" charset="0"/>
            </a:endParaRPr>
          </a:p>
          <a:p>
            <a:pPr marL="342900" indent="-342900">
              <a:buAutoNum type="arabicPeriod"/>
            </a:pPr>
            <a:r>
              <a:rPr lang="en-US" altLang="en-US" sz="3500">
                <a:latin typeface="Noticia Text" panose="02000503060000020004" charset="0"/>
                <a:cs typeface="Noticia Text" panose="02000503060000020004" charset="0"/>
              </a:rPr>
              <a:t>Improving heuristics using machine learning techniques.</a:t>
            </a:r>
            <a:endParaRPr lang="en-US" altLang="en-US" sz="3500">
              <a:latin typeface="Noticia Text" panose="02000503060000020004" charset="0"/>
              <a:cs typeface="Noticia Text" panose="02000503060000020004" charset="0"/>
            </a:endParaRPr>
          </a:p>
          <a:p>
            <a:pPr marL="342900" indent="-342900">
              <a:buAutoNum type="arabicPeriod"/>
            </a:pPr>
            <a:r>
              <a:rPr lang="en-US" altLang="en-US" sz="3500">
                <a:latin typeface="Noticia Text" panose="02000503060000020004" charset="0"/>
                <a:cs typeface="Noticia Text" panose="02000503060000020004" charset="0"/>
              </a:rPr>
              <a:t>Enabling multiplayer or online gameplay features.</a:t>
            </a:r>
            <a:endParaRPr lang="en-US" altLang="en-US" sz="3500">
              <a:latin typeface="Noticia Text" panose="02000503060000020004" charset="0"/>
              <a:cs typeface="Noticia Text" panose="0200050306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11498" y="551918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E6EEF1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511973" y="1277397"/>
            <a:ext cx="52640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alt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Conclusion</a:t>
            </a:r>
            <a:endParaRPr lang="en-US" alt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63090" y="2957195"/>
            <a:ext cx="14582775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ü"/>
            </a:pPr>
            <a:r>
              <a:rPr lang="en-US" altLang="en-US" sz="3800">
                <a:latin typeface="Noticia Text" panose="02000503060000020004" charset="0"/>
                <a:cs typeface="Noticia Text" panose="02000503060000020004" charset="0"/>
              </a:rPr>
              <a:t>Developed a chess-playing AI with full rule support</a:t>
            </a:r>
            <a:endParaRPr lang="en-US" altLang="en-US" sz="38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3800">
              <a:latin typeface="Noticia Text" panose="02000503060000020004" charset="0"/>
              <a:cs typeface="Noticia Text" panose="02000503060000020004" charset="0"/>
            </a:endParaRPr>
          </a:p>
          <a:p>
            <a:pPr marL="571500" indent="-571500">
              <a:buFont typeface="Wingdings" panose="05000000000000000000" charset="0"/>
              <a:buChar char="ü"/>
            </a:pPr>
            <a:r>
              <a:rPr lang="en-US" altLang="en-US" sz="3800">
                <a:latin typeface="Noticia Text" panose="02000503060000020004" charset="0"/>
                <a:cs typeface="Noticia Text" panose="02000503060000020004" charset="0"/>
              </a:rPr>
              <a:t>Explored and implemented key algorithms for strategic decision-making</a:t>
            </a:r>
            <a:endParaRPr lang="en-US" altLang="en-US" sz="38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3800">
              <a:latin typeface="Noticia Text" panose="02000503060000020004" charset="0"/>
              <a:cs typeface="Noticia Text" panose="02000503060000020004" charset="0"/>
            </a:endParaRPr>
          </a:p>
          <a:p>
            <a:pPr marL="571500" indent="-571500">
              <a:buFont typeface="Wingdings" panose="05000000000000000000" charset="0"/>
              <a:buChar char="ü"/>
            </a:pPr>
            <a:r>
              <a:rPr lang="en-US" altLang="en-US" sz="3800">
                <a:latin typeface="Noticia Text" panose="02000503060000020004" charset="0"/>
                <a:cs typeface="Noticia Text" panose="02000503060000020004" charset="0"/>
              </a:rPr>
              <a:t>Gained experience in game development and AI programming</a:t>
            </a:r>
            <a:endParaRPr lang="en-US" altLang="en-US" sz="3800">
              <a:latin typeface="Noticia Text" panose="02000503060000020004" charset="0"/>
              <a:cs typeface="Noticia Text" panose="0200050306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188" y="-4253626"/>
            <a:ext cx="15543267" cy="20724356"/>
          </a:xfrm>
          <a:custGeom>
            <a:avLst/>
            <a:gdLst/>
            <a:ahLst/>
            <a:cxnLst/>
            <a:rect l="l" t="t" r="r" b="b"/>
            <a:pathLst>
              <a:path w="15543267" h="20724356">
                <a:moveTo>
                  <a:pt x="0" y="0"/>
                </a:moveTo>
                <a:lnTo>
                  <a:pt x="15543267" y="0"/>
                </a:lnTo>
                <a:lnTo>
                  <a:pt x="15543267" y="20724356"/>
                </a:lnTo>
                <a:lnTo>
                  <a:pt x="0" y="2072435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899965" y="2170468"/>
            <a:ext cx="20087931" cy="5946063"/>
            <a:chOff x="0" y="0"/>
            <a:chExt cx="7137594" cy="21127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37595" cy="2112741"/>
            </a:xfrm>
            <a:custGeom>
              <a:avLst/>
              <a:gdLst/>
              <a:ahLst/>
              <a:cxnLst/>
              <a:rect l="l" t="t" r="r" b="b"/>
              <a:pathLst>
                <a:path w="7137595" h="2112741">
                  <a:moveTo>
                    <a:pt x="7708" y="0"/>
                  </a:moveTo>
                  <a:lnTo>
                    <a:pt x="7129887" y="0"/>
                  </a:lnTo>
                  <a:cubicBezTo>
                    <a:pt x="7134144" y="0"/>
                    <a:pt x="7137595" y="3451"/>
                    <a:pt x="7137595" y="7708"/>
                  </a:cubicBezTo>
                  <a:lnTo>
                    <a:pt x="7137595" y="2105033"/>
                  </a:lnTo>
                  <a:cubicBezTo>
                    <a:pt x="7137595" y="2107077"/>
                    <a:pt x="7136782" y="2109038"/>
                    <a:pt x="7135337" y="2110483"/>
                  </a:cubicBezTo>
                  <a:cubicBezTo>
                    <a:pt x="7133892" y="2111928"/>
                    <a:pt x="7131931" y="2112741"/>
                    <a:pt x="7129887" y="2112741"/>
                  </a:cubicBezTo>
                  <a:lnTo>
                    <a:pt x="7708" y="2112741"/>
                  </a:lnTo>
                  <a:cubicBezTo>
                    <a:pt x="3451" y="2112741"/>
                    <a:pt x="0" y="2109290"/>
                    <a:pt x="0" y="2105033"/>
                  </a:cubicBezTo>
                  <a:lnTo>
                    <a:pt x="0" y="7708"/>
                  </a:lnTo>
                  <a:cubicBezTo>
                    <a:pt x="0" y="5664"/>
                    <a:pt x="812" y="3703"/>
                    <a:pt x="2258" y="2258"/>
                  </a:cubicBezTo>
                  <a:cubicBezTo>
                    <a:pt x="3703" y="812"/>
                    <a:pt x="5664" y="0"/>
                    <a:pt x="7708" y="0"/>
                  </a:cubicBezTo>
                  <a:close/>
                </a:path>
              </a:pathLst>
            </a:custGeom>
            <a:solidFill>
              <a:srgbClr val="FFFBEF">
                <a:alpha val="7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137594" cy="2141316"/>
            </a:xfrm>
            <a:prstGeom prst="rect">
              <a:avLst/>
            </a:prstGeom>
          </p:spPr>
          <p:txBody>
            <a:bodyPr lIns="30996" tIns="30996" rIns="30996" bIns="30996" rtlCol="0" anchor="ctr"/>
            <a:lstStyle/>
            <a:p>
              <a:pPr algn="ctr">
                <a:lnSpc>
                  <a:spcPts val="223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90239" y="2675578"/>
            <a:ext cx="19268478" cy="4935845"/>
            <a:chOff x="0" y="0"/>
            <a:chExt cx="5074826" cy="12999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4826" cy="1299975"/>
            </a:xfrm>
            <a:custGeom>
              <a:avLst/>
              <a:gdLst/>
              <a:ahLst/>
              <a:cxnLst/>
              <a:rect l="l" t="t" r="r" b="b"/>
              <a:pathLst>
                <a:path w="5074826" h="1299975">
                  <a:moveTo>
                    <a:pt x="0" y="0"/>
                  </a:moveTo>
                  <a:lnTo>
                    <a:pt x="5074826" y="0"/>
                  </a:lnTo>
                  <a:lnTo>
                    <a:pt x="5074826" y="1299975"/>
                  </a:lnTo>
                  <a:lnTo>
                    <a:pt x="0" y="1299975"/>
                  </a:lnTo>
                  <a:close/>
                </a:path>
              </a:pathLst>
            </a:custGeom>
            <a:solidFill>
              <a:srgbClr val="FAD1B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74826" cy="1338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431818" y="3088704"/>
            <a:ext cx="19268478" cy="4198569"/>
            <a:chOff x="0" y="0"/>
            <a:chExt cx="5074826" cy="11057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74826" cy="1105796"/>
            </a:xfrm>
            <a:custGeom>
              <a:avLst/>
              <a:gdLst/>
              <a:ahLst/>
              <a:cxnLst/>
              <a:rect l="l" t="t" r="r" b="b"/>
              <a:pathLst>
                <a:path w="5074826" h="1105796">
                  <a:moveTo>
                    <a:pt x="0" y="0"/>
                  </a:moveTo>
                  <a:lnTo>
                    <a:pt x="5074826" y="0"/>
                  </a:lnTo>
                  <a:lnTo>
                    <a:pt x="5074826" y="1105796"/>
                  </a:lnTo>
                  <a:lnTo>
                    <a:pt x="0" y="1105796"/>
                  </a:lnTo>
                  <a:close/>
                </a:path>
              </a:pathLst>
            </a:custGeom>
            <a:solidFill>
              <a:srgbClr val="FFFBE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74826" cy="114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84118" y="4305288"/>
            <a:ext cx="15775182" cy="176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285"/>
              </a:lnSpc>
            </a:pPr>
            <a:r>
              <a:rPr lang="en-US" sz="13285" b="1">
                <a:solidFill>
                  <a:srgbClr val="231F20"/>
                </a:solidFill>
                <a:latin typeface="Eczar Semi-Bold" panose="02000603040300000004"/>
                <a:ea typeface="Eczar Semi-Bold" panose="02000603040300000004"/>
                <a:cs typeface="Eczar Semi-Bold" panose="02000603040300000004"/>
                <a:sym typeface="Eczar Semi-Bold" panose="02000603040300000004"/>
              </a:rPr>
              <a:t>Thanks for Playing!</a:t>
            </a:r>
            <a:endParaRPr lang="en-US" sz="13285" b="1">
              <a:solidFill>
                <a:srgbClr val="231F20"/>
              </a:solidFill>
              <a:latin typeface="Eczar Semi-Bold" panose="02000603040300000004"/>
              <a:ea typeface="Eczar Semi-Bold" panose="02000603040300000004"/>
              <a:cs typeface="Eczar Semi-Bold" panose="02000603040300000004"/>
              <a:sym typeface="Eczar Semi-Bold" panose="0200060304030000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98116" y="6388744"/>
            <a:ext cx="9291767" cy="46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231F20"/>
                </a:solidFill>
                <a:latin typeface="Noticia Text" panose="02000503060000020004"/>
                <a:ea typeface="Noticia Text" panose="02000503060000020004"/>
                <a:cs typeface="Noticia Text" panose="02000503060000020004"/>
                <a:sym typeface="Noticia Text" panose="02000503060000020004"/>
              </a:rPr>
              <a:t>See you next time!</a:t>
            </a:r>
            <a:endParaRPr lang="en-US" sz="3600">
              <a:solidFill>
                <a:srgbClr val="231F20"/>
              </a:solidFill>
              <a:latin typeface="Noticia Text" panose="02000503060000020004"/>
              <a:ea typeface="Noticia Text" panose="02000503060000020004"/>
              <a:cs typeface="Noticia Text" panose="02000503060000020004"/>
              <a:sym typeface="Noticia Text" panose="0200050306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188" y="-4253626"/>
            <a:ext cx="15543267" cy="20724356"/>
          </a:xfrm>
          <a:custGeom>
            <a:avLst/>
            <a:gdLst/>
            <a:ahLst/>
            <a:cxnLst/>
            <a:rect l="l" t="t" r="r" b="b"/>
            <a:pathLst>
              <a:path w="15543267" h="20724356">
                <a:moveTo>
                  <a:pt x="0" y="0"/>
                </a:moveTo>
                <a:lnTo>
                  <a:pt x="15543267" y="0"/>
                </a:lnTo>
                <a:lnTo>
                  <a:pt x="15543267" y="20724356"/>
                </a:lnTo>
                <a:lnTo>
                  <a:pt x="0" y="2072435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697276"/>
            <a:ext cx="16230600" cy="8892448"/>
            <a:chOff x="0" y="0"/>
            <a:chExt cx="5767017" cy="3159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7017" cy="3159643"/>
            </a:xfrm>
            <a:custGeom>
              <a:avLst/>
              <a:gdLst/>
              <a:ahLst/>
              <a:cxnLst/>
              <a:rect l="l" t="t" r="r" b="b"/>
              <a:pathLst>
                <a:path w="5767017" h="3159643">
                  <a:moveTo>
                    <a:pt x="9540" y="0"/>
                  </a:moveTo>
                  <a:lnTo>
                    <a:pt x="5757477" y="0"/>
                  </a:lnTo>
                  <a:cubicBezTo>
                    <a:pt x="5760007" y="0"/>
                    <a:pt x="5762434" y="1005"/>
                    <a:pt x="5764223" y="2794"/>
                  </a:cubicBezTo>
                  <a:cubicBezTo>
                    <a:pt x="5766012" y="4583"/>
                    <a:pt x="5767017" y="7010"/>
                    <a:pt x="5767017" y="9540"/>
                  </a:cubicBezTo>
                  <a:lnTo>
                    <a:pt x="5767017" y="3150103"/>
                  </a:lnTo>
                  <a:cubicBezTo>
                    <a:pt x="5767017" y="3155372"/>
                    <a:pt x="5762746" y="3159643"/>
                    <a:pt x="5757477" y="3159643"/>
                  </a:cubicBezTo>
                  <a:lnTo>
                    <a:pt x="9540" y="3159643"/>
                  </a:lnTo>
                  <a:cubicBezTo>
                    <a:pt x="4271" y="3159643"/>
                    <a:pt x="0" y="3155372"/>
                    <a:pt x="0" y="3150103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BEF">
                <a:alpha val="7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767017" cy="3188218"/>
            </a:xfrm>
            <a:prstGeom prst="rect">
              <a:avLst/>
            </a:prstGeom>
          </p:spPr>
          <p:txBody>
            <a:bodyPr lIns="30996" tIns="30996" rIns="30996" bIns="30996" rtlCol="0" anchor="ctr"/>
            <a:lstStyle/>
            <a:p>
              <a:pPr algn="ctr">
                <a:lnSpc>
                  <a:spcPts val="223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436394" y="1231238"/>
            <a:ext cx="15415212" cy="7824524"/>
            <a:chOff x="0" y="0"/>
            <a:chExt cx="3059396" cy="15529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59396" cy="1552902"/>
            </a:xfrm>
            <a:custGeom>
              <a:avLst/>
              <a:gdLst/>
              <a:ahLst/>
              <a:cxnLst/>
              <a:rect l="l" t="t" r="r" b="b"/>
              <a:pathLst>
                <a:path w="3059396" h="1552902">
                  <a:moveTo>
                    <a:pt x="0" y="0"/>
                  </a:moveTo>
                  <a:lnTo>
                    <a:pt x="3059396" y="0"/>
                  </a:lnTo>
                  <a:lnTo>
                    <a:pt x="3059396" y="1552902"/>
                  </a:lnTo>
                  <a:lnTo>
                    <a:pt x="0" y="1552902"/>
                  </a:lnTo>
                  <a:close/>
                </a:path>
              </a:pathLst>
            </a:custGeom>
            <a:solidFill>
              <a:srgbClr val="E8C8E8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59396" cy="1591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38400" y="2476500"/>
            <a:ext cx="13639165" cy="63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55"/>
              </a:lnSpc>
            </a:pPr>
            <a:r>
              <a:rPr lang="en-US" sz="24655" b="1">
                <a:solidFill>
                  <a:srgbClr val="231F20"/>
                </a:solidFill>
                <a:latin typeface="Eczar Semi-Bold" panose="02000603040300000004"/>
                <a:ea typeface="Eczar Semi-Bold" panose="02000603040300000004"/>
                <a:cs typeface="Eczar Semi-Bold" panose="02000603040300000004"/>
                <a:sym typeface="Eczar Semi-Bold" panose="02000603040300000004"/>
              </a:rPr>
              <a:t>Q&amp;A Session !</a:t>
            </a:r>
            <a:endParaRPr lang="en-US" sz="24655" b="1">
              <a:solidFill>
                <a:srgbClr val="231F20"/>
              </a:solidFill>
              <a:latin typeface="Eczar Semi-Bold" panose="02000603040300000004"/>
              <a:ea typeface="Eczar Semi-Bold" panose="02000603040300000004"/>
              <a:cs typeface="Eczar Semi-Bold" panose="02000603040300000004"/>
              <a:sym typeface="Eczar Semi-Bold" panose="020006030403000000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5035" y="2762885"/>
            <a:ext cx="15572105" cy="51885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35280" lvl="1" indent="0" algn="l">
              <a:lnSpc>
                <a:spcPts val="4345"/>
              </a:lnSpc>
              <a:spcBef>
                <a:spcPct val="0"/>
              </a:spcBef>
              <a:buFont typeface="Arial" panose="020B0604020202020204"/>
              <a:buNone/>
            </a:pPr>
            <a:r>
              <a:rPr sz="3800" b="1">
                <a:latin typeface="Noticia Text" panose="02000503060000020004" charset="0"/>
                <a:cs typeface="Noticia Text" panose="02000503060000020004" charset="0"/>
                <a:sym typeface="+mn-ea"/>
              </a:rPr>
              <a:t>Overview:</a:t>
            </a:r>
            <a:endParaRPr sz="3800" b="1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pPr marL="335280" lvl="1" indent="0" algn="l">
              <a:lnSpc>
                <a:spcPts val="4345"/>
              </a:lnSpc>
              <a:spcBef>
                <a:spcPct val="0"/>
              </a:spcBef>
              <a:buFont typeface="Arial" panose="020B0604020202020204"/>
              <a:buNone/>
            </a:pPr>
            <a:endParaRPr sz="3500" b="1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pPr marL="335280" lvl="1" indent="0" algn="l">
              <a:lnSpc>
                <a:spcPts val="4345"/>
              </a:lnSpc>
              <a:spcBef>
                <a:spcPct val="0"/>
              </a:spcBef>
              <a:buFont typeface="Arial" panose="020B0604020202020204"/>
              <a:buNone/>
            </a:pPr>
            <a:r>
              <a:rPr sz="3500">
                <a:latin typeface="Noticia Text" panose="02000503060000020004" charset="0"/>
                <a:cs typeface="Noticia Text" panose="02000503060000020004" charset="0"/>
                <a:sym typeface="+mn-ea"/>
              </a:rPr>
              <a:t>- A chess-playing </a:t>
            </a:r>
            <a:r>
              <a:rPr lang="en-US" sz="3500">
                <a:latin typeface="Noticia Text" panose="02000503060000020004" charset="0"/>
                <a:cs typeface="Noticia Text" panose="02000503060000020004" charset="0"/>
                <a:sym typeface="+mn-ea"/>
              </a:rPr>
              <a:t>game </a:t>
            </a:r>
            <a:r>
              <a:rPr sz="3500">
                <a:latin typeface="Noticia Text" panose="02000503060000020004" charset="0"/>
                <a:cs typeface="Noticia Text" panose="02000503060000020004" charset="0"/>
                <a:sym typeface="+mn-ea"/>
              </a:rPr>
              <a:t>that implements all chess rules, including advanced moves.</a:t>
            </a:r>
            <a:endParaRPr sz="3500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pPr marL="335280" lvl="1" indent="0" algn="l">
              <a:lnSpc>
                <a:spcPts val="4345"/>
              </a:lnSpc>
              <a:spcBef>
                <a:spcPct val="0"/>
              </a:spcBef>
              <a:buFont typeface="Arial" panose="020B0604020202020204"/>
              <a:buNone/>
            </a:pPr>
            <a:r>
              <a:rPr sz="3500">
                <a:latin typeface="Noticia Text" panose="02000503060000020004" charset="0"/>
                <a:cs typeface="Noticia Text" panose="02000503060000020004" charset="0"/>
                <a:sym typeface="+mn-ea"/>
              </a:rPr>
              <a:t>- Demonstrates </a:t>
            </a:r>
            <a:r>
              <a:rPr lang="en-US" sz="3500">
                <a:latin typeface="Noticia Text" panose="02000503060000020004" charset="0"/>
                <a:cs typeface="Noticia Text" panose="02000503060000020004" charset="0"/>
                <a:sym typeface="+mn-ea"/>
              </a:rPr>
              <a:t>game </a:t>
            </a:r>
            <a:r>
              <a:rPr sz="3500">
                <a:latin typeface="Noticia Text" panose="02000503060000020004" charset="0"/>
                <a:cs typeface="Noticia Text" panose="02000503060000020004" charset="0"/>
                <a:sym typeface="+mn-ea"/>
              </a:rPr>
              <a:t>decision-making in a strategic game environment.</a:t>
            </a:r>
            <a:endParaRPr sz="3500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pPr marL="670560" lvl="1" indent="-335280" algn="l">
              <a:lnSpc>
                <a:spcPts val="4345"/>
              </a:lnSpc>
              <a:spcBef>
                <a:spcPct val="0"/>
              </a:spcBef>
              <a:buFont typeface="Arial" panose="020B0604020202020204"/>
              <a:buChar char="•"/>
            </a:pPr>
            <a:endParaRPr lang="en-US" sz="3500" u="none">
              <a:solidFill>
                <a:srgbClr val="231F20"/>
              </a:solidFill>
              <a:latin typeface="Noticia Text" panose="02000503060000020004" charset="0"/>
              <a:ea typeface="Noticia Text" panose="02000503060000020004"/>
              <a:cs typeface="Noticia Text" panose="02000503060000020004" charset="0"/>
              <a:sym typeface="Noticia Text" panose="02000503060000020004"/>
            </a:endParaRPr>
          </a:p>
          <a:p>
            <a:pPr marL="335280" lvl="1" indent="0" algn="l">
              <a:lnSpc>
                <a:spcPts val="4345"/>
              </a:lnSpc>
              <a:spcBef>
                <a:spcPct val="0"/>
              </a:spcBef>
              <a:buFont typeface="Arial" panose="020B0604020202020204"/>
              <a:buNone/>
            </a:pPr>
            <a:r>
              <a:rPr sz="3800" b="1">
                <a:latin typeface="Noticia Text" panose="02000503060000020004" charset="0"/>
                <a:cs typeface="Noticia Text" panose="02000503060000020004" charset="0"/>
                <a:sym typeface="+mn-ea"/>
              </a:rPr>
              <a:t>Importance:</a:t>
            </a:r>
            <a:endParaRPr sz="3800" b="1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pPr marL="335280" lvl="1" indent="0" algn="l">
              <a:lnSpc>
                <a:spcPts val="4345"/>
              </a:lnSpc>
              <a:spcBef>
                <a:spcPct val="0"/>
              </a:spcBef>
              <a:buFont typeface="Arial" panose="020B0604020202020204"/>
              <a:buNone/>
            </a:pPr>
            <a:endParaRPr sz="3500" b="1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pPr marL="335280" lvl="1" indent="0" algn="l">
              <a:lnSpc>
                <a:spcPts val="4345"/>
              </a:lnSpc>
              <a:spcBef>
                <a:spcPct val="0"/>
              </a:spcBef>
              <a:buFont typeface="Arial" panose="020B0604020202020204"/>
              <a:buNone/>
            </a:pPr>
            <a:r>
              <a:rPr sz="3500">
                <a:latin typeface="Noticia Text" panose="02000503060000020004" charset="0"/>
                <a:cs typeface="Noticia Text" panose="02000503060000020004" charset="0"/>
                <a:sym typeface="+mn-ea"/>
              </a:rPr>
              <a:t>- Develops expertise in game programming and logic.</a:t>
            </a:r>
            <a:endParaRPr sz="3500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pPr marL="335280" lvl="1" indent="0" algn="l">
              <a:lnSpc>
                <a:spcPts val="4345"/>
              </a:lnSpc>
              <a:spcBef>
                <a:spcPct val="0"/>
              </a:spcBef>
              <a:buFont typeface="Arial" panose="020B0604020202020204"/>
              <a:buNone/>
            </a:pPr>
            <a:r>
              <a:rPr sz="3500">
                <a:latin typeface="Noticia Text" panose="02000503060000020004" charset="0"/>
                <a:cs typeface="Noticia Text" panose="02000503060000020004" charset="0"/>
                <a:sym typeface="+mn-ea"/>
              </a:rPr>
              <a:t>- Enhances understanding of decision-making algorithms.</a:t>
            </a:r>
            <a:endParaRPr lang="en-US" sz="3500" u="none">
              <a:solidFill>
                <a:srgbClr val="231F20"/>
              </a:solidFill>
              <a:latin typeface="Noticia Text" panose="02000503060000020004" charset="0"/>
              <a:ea typeface="Noticia Text" panose="02000503060000020004"/>
              <a:cs typeface="Noticia Text" panose="02000503060000020004" charset="0"/>
              <a:sym typeface="Noticia Text" panose="02000503060000020004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1409700"/>
            <a:ext cx="6196965" cy="12268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9845"/>
              </a:lnSpc>
              <a:spcBef>
                <a:spcPct val="0"/>
              </a:spcBef>
            </a:pPr>
            <a:r>
              <a:rPr lang="en-US" sz="7000" b="1" u="none">
                <a:solidFill>
                  <a:srgbClr val="231F20"/>
                </a:solidFill>
                <a:latin typeface="Eczar Medium" panose="02000603040300000004"/>
                <a:ea typeface="Eczar Medium" panose="02000603040300000004"/>
                <a:cs typeface="Eczar Medium" panose="02000603040300000004"/>
                <a:sym typeface="Eczar Medium" panose="02000603040300000004"/>
              </a:rPr>
              <a:t>Introduction :</a:t>
            </a:r>
            <a:endParaRPr lang="en-US" sz="7000" b="1" u="none">
              <a:solidFill>
                <a:srgbClr val="231F20"/>
              </a:solidFill>
              <a:latin typeface="Eczar Medium" panose="02000603040300000004"/>
              <a:ea typeface="Eczar Medium" panose="02000603040300000004"/>
              <a:cs typeface="Eczar Medium" panose="02000603040300000004"/>
              <a:sym typeface="Eczar Medium" panose="02000603040300000004"/>
            </a:endParaRPr>
          </a:p>
        </p:txBody>
      </p:sp>
      <p:grpSp>
        <p:nvGrpSpPr>
          <p:cNvPr id="4" name="Group 4"/>
          <p:cNvGrpSpPr/>
          <p:nvPr/>
        </p:nvGrpSpPr>
        <p:grpSpPr>
          <a:xfrm rot="5400000">
            <a:off x="8063941" y="287841"/>
            <a:ext cx="1689100" cy="18731078"/>
            <a:chOff x="0" y="0"/>
            <a:chExt cx="444866" cy="4933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866" cy="4933288"/>
            </a:xfrm>
            <a:custGeom>
              <a:avLst/>
              <a:gdLst/>
              <a:ahLst/>
              <a:cxnLst/>
              <a:rect l="l" t="t" r="r" b="b"/>
              <a:pathLst>
                <a:path w="444866" h="4933288">
                  <a:moveTo>
                    <a:pt x="0" y="0"/>
                  </a:moveTo>
                  <a:lnTo>
                    <a:pt x="444866" y="0"/>
                  </a:lnTo>
                  <a:lnTo>
                    <a:pt x="444866" y="4933288"/>
                  </a:lnTo>
                  <a:lnTo>
                    <a:pt x="0" y="4933288"/>
                  </a:lnTo>
                  <a:close/>
                </a:path>
              </a:pathLst>
            </a:custGeom>
            <a:solidFill>
              <a:srgbClr val="A385A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4866" cy="4990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6751300" y="8893285"/>
            <a:ext cx="2210021" cy="1689100"/>
            <a:chOff x="0" y="0"/>
            <a:chExt cx="582063" cy="4448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2063" cy="444866"/>
            </a:xfrm>
            <a:custGeom>
              <a:avLst/>
              <a:gdLst/>
              <a:ahLst/>
              <a:cxnLst/>
              <a:rect l="l" t="t" r="r" b="b"/>
              <a:pathLst>
                <a:path w="582063" h="444866">
                  <a:moveTo>
                    <a:pt x="0" y="0"/>
                  </a:moveTo>
                  <a:lnTo>
                    <a:pt x="582063" y="0"/>
                  </a:lnTo>
                  <a:lnTo>
                    <a:pt x="582063" y="444866"/>
                  </a:lnTo>
                  <a:lnTo>
                    <a:pt x="0" y="444866"/>
                  </a:lnTo>
                  <a:close/>
                </a:path>
              </a:pathLst>
            </a:custGeom>
            <a:solidFill>
              <a:srgbClr val="CCADC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82063" cy="502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8934529" y="-9181389"/>
            <a:ext cx="1689100" cy="19558158"/>
            <a:chOff x="0" y="0"/>
            <a:chExt cx="444866" cy="51511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866" cy="5151120"/>
            </a:xfrm>
            <a:custGeom>
              <a:avLst/>
              <a:gdLst/>
              <a:ahLst/>
              <a:cxnLst/>
              <a:rect l="l" t="t" r="r" b="b"/>
              <a:pathLst>
                <a:path w="444866" h="5151120">
                  <a:moveTo>
                    <a:pt x="0" y="0"/>
                  </a:moveTo>
                  <a:lnTo>
                    <a:pt x="444866" y="0"/>
                  </a:lnTo>
                  <a:lnTo>
                    <a:pt x="444866" y="5151120"/>
                  </a:lnTo>
                  <a:lnTo>
                    <a:pt x="0" y="5151120"/>
                  </a:lnTo>
                  <a:close/>
                </a:path>
              </a:pathLst>
            </a:custGeom>
            <a:solidFill>
              <a:srgbClr val="FAD1B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44866" cy="5208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-939168" y="-246860"/>
            <a:ext cx="2475868" cy="1689100"/>
            <a:chOff x="0" y="0"/>
            <a:chExt cx="652080" cy="4448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2080" cy="444866"/>
            </a:xfrm>
            <a:custGeom>
              <a:avLst/>
              <a:gdLst/>
              <a:ahLst/>
              <a:cxnLst/>
              <a:rect l="l" t="t" r="r" b="b"/>
              <a:pathLst>
                <a:path w="652080" h="444866">
                  <a:moveTo>
                    <a:pt x="0" y="0"/>
                  </a:moveTo>
                  <a:lnTo>
                    <a:pt x="652080" y="0"/>
                  </a:lnTo>
                  <a:lnTo>
                    <a:pt x="652080" y="444866"/>
                  </a:lnTo>
                  <a:lnTo>
                    <a:pt x="0" y="444866"/>
                  </a:lnTo>
                  <a:close/>
                </a:path>
              </a:pathLst>
            </a:custGeom>
            <a:solidFill>
              <a:srgbClr val="F8E2D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52080" cy="502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4188" y="-4253626"/>
            <a:ext cx="15543267" cy="20724356"/>
          </a:xfrm>
          <a:custGeom>
            <a:avLst/>
            <a:gdLst/>
            <a:ahLst/>
            <a:cxnLst/>
            <a:rect l="l" t="t" r="r" b="b"/>
            <a:pathLst>
              <a:path w="15543267" h="20724356">
                <a:moveTo>
                  <a:pt x="0" y="0"/>
                </a:moveTo>
                <a:lnTo>
                  <a:pt x="15543267" y="0"/>
                </a:lnTo>
                <a:lnTo>
                  <a:pt x="15543267" y="20724356"/>
                </a:lnTo>
                <a:lnTo>
                  <a:pt x="0" y="2072435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899965" y="2170468"/>
            <a:ext cx="20087931" cy="5946063"/>
            <a:chOff x="0" y="0"/>
            <a:chExt cx="7137594" cy="21127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37595" cy="2112741"/>
            </a:xfrm>
            <a:custGeom>
              <a:avLst/>
              <a:gdLst/>
              <a:ahLst/>
              <a:cxnLst/>
              <a:rect l="l" t="t" r="r" b="b"/>
              <a:pathLst>
                <a:path w="7137595" h="2112741">
                  <a:moveTo>
                    <a:pt x="7708" y="0"/>
                  </a:moveTo>
                  <a:lnTo>
                    <a:pt x="7129887" y="0"/>
                  </a:lnTo>
                  <a:cubicBezTo>
                    <a:pt x="7134144" y="0"/>
                    <a:pt x="7137595" y="3451"/>
                    <a:pt x="7137595" y="7708"/>
                  </a:cubicBezTo>
                  <a:lnTo>
                    <a:pt x="7137595" y="2105033"/>
                  </a:lnTo>
                  <a:cubicBezTo>
                    <a:pt x="7137595" y="2107077"/>
                    <a:pt x="7136782" y="2109038"/>
                    <a:pt x="7135337" y="2110483"/>
                  </a:cubicBezTo>
                  <a:cubicBezTo>
                    <a:pt x="7133892" y="2111928"/>
                    <a:pt x="7131931" y="2112741"/>
                    <a:pt x="7129887" y="2112741"/>
                  </a:cubicBezTo>
                  <a:lnTo>
                    <a:pt x="7708" y="2112741"/>
                  </a:lnTo>
                  <a:cubicBezTo>
                    <a:pt x="3451" y="2112741"/>
                    <a:pt x="0" y="2109290"/>
                    <a:pt x="0" y="2105033"/>
                  </a:cubicBezTo>
                  <a:lnTo>
                    <a:pt x="0" y="7708"/>
                  </a:lnTo>
                  <a:cubicBezTo>
                    <a:pt x="0" y="5664"/>
                    <a:pt x="812" y="3703"/>
                    <a:pt x="2258" y="2258"/>
                  </a:cubicBezTo>
                  <a:cubicBezTo>
                    <a:pt x="3703" y="812"/>
                    <a:pt x="5664" y="0"/>
                    <a:pt x="7708" y="0"/>
                  </a:cubicBezTo>
                  <a:close/>
                </a:path>
              </a:pathLst>
            </a:custGeom>
            <a:solidFill>
              <a:srgbClr val="FFFBEF">
                <a:alpha val="7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137594" cy="2141316"/>
            </a:xfrm>
            <a:prstGeom prst="rect">
              <a:avLst/>
            </a:prstGeom>
          </p:spPr>
          <p:txBody>
            <a:bodyPr lIns="30996" tIns="30996" rIns="30996" bIns="30996" rtlCol="0" anchor="ctr"/>
            <a:lstStyle/>
            <a:p>
              <a:pPr algn="ctr">
                <a:lnSpc>
                  <a:spcPts val="223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90239" y="2675578"/>
            <a:ext cx="19268478" cy="4935845"/>
            <a:chOff x="0" y="0"/>
            <a:chExt cx="5074826" cy="12999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4826" cy="1299975"/>
            </a:xfrm>
            <a:custGeom>
              <a:avLst/>
              <a:gdLst/>
              <a:ahLst/>
              <a:cxnLst/>
              <a:rect l="l" t="t" r="r" b="b"/>
              <a:pathLst>
                <a:path w="5074826" h="1299975">
                  <a:moveTo>
                    <a:pt x="0" y="0"/>
                  </a:moveTo>
                  <a:lnTo>
                    <a:pt x="5074826" y="0"/>
                  </a:lnTo>
                  <a:lnTo>
                    <a:pt x="5074826" y="1299975"/>
                  </a:lnTo>
                  <a:lnTo>
                    <a:pt x="0" y="1299975"/>
                  </a:lnTo>
                  <a:close/>
                </a:path>
              </a:pathLst>
            </a:custGeom>
            <a:solidFill>
              <a:srgbClr val="E6EE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74826" cy="1338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431800" y="1766570"/>
            <a:ext cx="19268440" cy="7058025"/>
            <a:chOff x="0" y="0"/>
            <a:chExt cx="5074826" cy="11057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74826" cy="1105796"/>
            </a:xfrm>
            <a:custGeom>
              <a:avLst/>
              <a:gdLst/>
              <a:ahLst/>
              <a:cxnLst/>
              <a:rect l="l" t="t" r="r" b="b"/>
              <a:pathLst>
                <a:path w="5074826" h="1105796">
                  <a:moveTo>
                    <a:pt x="0" y="0"/>
                  </a:moveTo>
                  <a:lnTo>
                    <a:pt x="5074826" y="0"/>
                  </a:lnTo>
                  <a:lnTo>
                    <a:pt x="5074826" y="1105796"/>
                  </a:lnTo>
                  <a:lnTo>
                    <a:pt x="0" y="1105796"/>
                  </a:lnTo>
                  <a:close/>
                </a:path>
              </a:pathLst>
            </a:custGeom>
            <a:solidFill>
              <a:srgbClr val="FFFBE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374625" y="99291"/>
              <a:ext cx="4254498" cy="865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3200" b="1">
                  <a:latin typeface="Noticia Text" panose="02000503060000020004" charset="0"/>
                  <a:cs typeface="Noticia Text" panose="02000503060000020004" charset="0"/>
                </a:rPr>
                <a:t>Why I Chose This Project ?</a:t>
              </a:r>
              <a:endParaRPr lang="en-US" altLang="en-US" sz="3200" b="1">
                <a:latin typeface="Noticia Text" panose="02000503060000020004" charset="0"/>
                <a:cs typeface="Noticia Text" panose="02000503060000020004" charset="0"/>
              </a:endParaRP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-</a:t>
              </a:r>
              <a:r>
                <a:rPr lang="en-US" altLang="en-US" sz="3200" b="1">
                  <a:latin typeface="Noticia Text" panose="02000503060000020004" charset="0"/>
                  <a:cs typeface="Noticia Text" panose="02000503060000020004" charset="0"/>
                </a:rPr>
                <a:t>Hands-on AI Application:</a:t>
              </a: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 Implementing AI algorithms in Python.</a:t>
              </a: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-</a:t>
              </a:r>
              <a:r>
                <a:rPr lang="en-US" altLang="en-US" sz="3200" b="1">
                  <a:latin typeface="Noticia Text" panose="02000503060000020004" charset="0"/>
                  <a:cs typeface="Noticia Text" panose="02000503060000020004" charset="0"/>
                </a:rPr>
                <a:t>Challenging Complexity:</a:t>
              </a: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 Chess offers a complex, strategic environment to develop advanced AI.</a:t>
              </a: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-</a:t>
              </a:r>
              <a:r>
                <a:rPr lang="en-US" altLang="en-US" sz="3200" b="1">
                  <a:latin typeface="Noticia Text" panose="02000503060000020004" charset="0"/>
                  <a:cs typeface="Noticia Text" panose="02000503060000020004" charset="0"/>
                </a:rPr>
                <a:t>Skill Growth:</a:t>
              </a: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 Enhances my programming and AI skills.</a:t>
              </a: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-</a:t>
              </a:r>
              <a:r>
                <a:rPr lang="en-US" altLang="en-US" sz="3200" b="1">
                  <a:latin typeface="Noticia Text" panose="02000503060000020004" charset="0"/>
                  <a:cs typeface="Noticia Text" panose="02000503060000020004" charset="0"/>
                </a:rPr>
                <a:t>Real-World Relevance:</a:t>
              </a: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 A functional chess game that demonstrates practical moves to use in gaming.</a:t>
              </a: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03057" y="-571332"/>
            <a:ext cx="12398728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620"/>
              </a:lnSpc>
            </a:pPr>
            <a:r>
              <a:rPr lang="en-US" sz="7000" b="1">
                <a:solidFill>
                  <a:srgbClr val="231F20"/>
                </a:solidFill>
                <a:latin typeface="Eczar Semi-Bold" panose="02000603040300000004"/>
                <a:ea typeface="Eczar Semi-Bold" panose="02000603040300000004"/>
                <a:cs typeface="Eczar Semi-Bold" panose="02000603040300000004"/>
                <a:sym typeface="Eczar Semi-Bold" panose="02000603040300000004"/>
              </a:rPr>
              <a:t>Game Design and Concept</a:t>
            </a:r>
            <a:endParaRPr lang="en-US" sz="7000" b="1">
              <a:solidFill>
                <a:srgbClr val="231F20"/>
              </a:solidFill>
              <a:latin typeface="Eczar Semi-Bold" panose="02000603040300000004"/>
              <a:ea typeface="Eczar Semi-Bold" panose="02000603040300000004"/>
              <a:cs typeface="Eczar Semi-Bold" panose="02000603040300000004"/>
              <a:sym typeface="Eczar Semi-Bold" panose="020006030403000000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11498" y="551918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CCADCC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56910" y="1277620"/>
            <a:ext cx="7020560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Main Character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pic>
        <p:nvPicPr>
          <p:cNvPr id="7" name="Picture 6" descr="char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1485900"/>
            <a:ext cx="12967335" cy="47345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24000" y="6438900"/>
            <a:ext cx="15523210" cy="2788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3000" b="1">
                <a:latin typeface="Noticia Text" panose="02000503060000020004" charset="0"/>
                <a:cs typeface="Noticia Text" panose="02000503060000020004" charset="0"/>
              </a:rPr>
              <a:t>Pawn:</a:t>
            </a:r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 Moves one square forward (two squares on its first move), captures diagonally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r>
              <a:rPr lang="en-US" altLang="en-US" sz="3000" b="1">
                <a:latin typeface="Noticia Text" panose="02000503060000020004" charset="0"/>
                <a:cs typeface="Noticia Text" panose="02000503060000020004" charset="0"/>
                <a:sym typeface="+mn-ea"/>
              </a:rPr>
              <a:t>Knight:</a:t>
            </a:r>
            <a:r>
              <a:rPr lang="en-US" altLang="en-US" sz="3000">
                <a:latin typeface="Noticia Text" panose="02000503060000020004" charset="0"/>
                <a:cs typeface="Noticia Text" panose="02000503060000020004" charset="0"/>
                <a:sym typeface="+mn-ea"/>
              </a:rPr>
              <a:t> Moves in an "L" shape (two squares in one direction, then one perpendicular)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r>
              <a:rPr lang="en-US" altLang="en-US" sz="3000" b="1">
                <a:latin typeface="Noticia Text" panose="02000503060000020004" charset="0"/>
                <a:cs typeface="Noticia Text" panose="02000503060000020004" charset="0"/>
                <a:sym typeface="+mn-ea"/>
              </a:rPr>
              <a:t>King:</a:t>
            </a:r>
            <a:r>
              <a:rPr lang="en-US" altLang="en-US" sz="3000">
                <a:latin typeface="Noticia Text" panose="02000503060000020004" charset="0"/>
                <a:cs typeface="Noticia Text" panose="02000503060000020004" charset="0"/>
                <a:sym typeface="+mn-ea"/>
              </a:rPr>
              <a:t> Moves one square in any direction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r>
              <a:rPr lang="en-US" altLang="en-US" sz="3000" b="1">
                <a:latin typeface="Noticia Text" panose="02000503060000020004" charset="0"/>
                <a:cs typeface="Noticia Text" panose="02000503060000020004" charset="0"/>
                <a:sym typeface="+mn-ea"/>
              </a:rPr>
              <a:t>Queen:</a:t>
            </a:r>
            <a:r>
              <a:rPr lang="en-US" altLang="en-US" sz="3000">
                <a:latin typeface="Noticia Text" panose="02000503060000020004" charset="0"/>
                <a:cs typeface="Noticia Text" panose="02000503060000020004" charset="0"/>
                <a:sym typeface="+mn-ea"/>
              </a:rPr>
              <a:t> Moves horizontally, vertically, or diagonally any number of squares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r>
              <a:rPr lang="en-US" altLang="en-US" sz="3000" b="1">
                <a:latin typeface="Noticia Text" panose="02000503060000020004" charset="0"/>
                <a:cs typeface="Noticia Text" panose="02000503060000020004" charset="0"/>
                <a:sym typeface="+mn-ea"/>
              </a:rPr>
              <a:t>Bishop:</a:t>
            </a:r>
            <a:r>
              <a:rPr lang="en-US" altLang="en-US" sz="3000">
                <a:latin typeface="Noticia Text" panose="02000503060000020004" charset="0"/>
                <a:cs typeface="Noticia Text" panose="02000503060000020004" charset="0"/>
                <a:sym typeface="+mn-ea"/>
              </a:rPr>
              <a:t> Moves diagonally any number of squares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  <a:sym typeface="+mn-ea"/>
            </a:endParaRPr>
          </a:p>
          <a:p>
            <a:r>
              <a:rPr lang="en-US" altLang="en-US" sz="3000" b="1">
                <a:latin typeface="Noticia Text" panose="02000503060000020004" charset="0"/>
                <a:cs typeface="Noticia Text" panose="02000503060000020004" charset="0"/>
                <a:sym typeface="+mn-ea"/>
              </a:rPr>
              <a:t>Rook:</a:t>
            </a:r>
            <a:r>
              <a:rPr lang="en-US" altLang="en-US" sz="3000">
                <a:latin typeface="Noticia Text" panose="02000503060000020004" charset="0"/>
                <a:cs typeface="Noticia Text" panose="02000503060000020004" charset="0"/>
                <a:sym typeface="+mn-ea"/>
              </a:rPr>
              <a:t> Moves horizontally or vertically any number of squares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11498" y="551918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CCADCC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26840" y="1277620"/>
            <a:ext cx="10196195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Board Representation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pic>
        <p:nvPicPr>
          <p:cNvPr id="6" name="Picture 5" descr="Screenshot_2024-12-17_110526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3020" y="1790700"/>
            <a:ext cx="13058140" cy="7729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11498" y="551918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CCADCC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14800" y="1277620"/>
            <a:ext cx="10619105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Board Representation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pic>
        <p:nvPicPr>
          <p:cNvPr id="7" name="Picture 6" descr="Screenshot_2024-12-17_110904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0" y="1790700"/>
            <a:ext cx="12745085" cy="754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11498" y="647804"/>
            <a:ext cx="17118189" cy="9222752"/>
            <a:chOff x="0" y="25254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25254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FAD1B4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60051" y="647397"/>
              <a:ext cx="4287269" cy="1392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3200" b="1">
                  <a:latin typeface="Noticia Text" panose="02000503060000020004" charset="0"/>
                  <a:cs typeface="Noticia Text" panose="02000503060000020004" charset="0"/>
                </a:rPr>
                <a:t>- Goal:</a:t>
              </a: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 The goal is to checkmate your opponent’s king, meaning the king is under threat and cannot escape capture.</a:t>
              </a: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</a:pP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3200" b="1">
                  <a:latin typeface="Noticia Text" panose="02000503060000020004" charset="0"/>
                  <a:cs typeface="Noticia Text" panose="02000503060000020004" charset="0"/>
                </a:rPr>
                <a:t>- Turns:</a:t>
              </a: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 Players take turns moving one piece at a time, starting with the white player.</a:t>
              </a: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</a:pP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3200" b="1">
                  <a:latin typeface="Noticia Text" panose="02000503060000020004" charset="0"/>
                  <a:cs typeface="Noticia Text" panose="02000503060000020004" charset="0"/>
                </a:rPr>
                <a:t>- Winning:</a:t>
              </a: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 A player wins by checkmating the opponent’s king or if the opponent resigns.</a:t>
              </a: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</a:pP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3200" b="1">
                  <a:latin typeface="Noticia Text" panose="02000503060000020004" charset="0"/>
                  <a:cs typeface="Noticia Text" panose="02000503060000020004" charset="0"/>
                </a:rPr>
                <a:t>- Draw:</a:t>
              </a:r>
              <a:r>
                <a:rPr lang="en-US" altLang="en-US" sz="3200">
                  <a:latin typeface="Noticia Text" panose="02000503060000020004" charset="0"/>
                  <a:cs typeface="Noticia Text" panose="02000503060000020004" charset="0"/>
                </a:rPr>
                <a:t> The game ends in a draw if there is a stalemate (no legal moves left), threefold repetition, or insufficient material to checkmate.</a:t>
              </a:r>
              <a:endParaRPr lang="en-US" altLang="en-US" sz="3200">
                <a:latin typeface="Noticia Text" panose="02000503060000020004" charset="0"/>
                <a:cs typeface="Noticia Text" panose="02000503060000020004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511973" y="1277397"/>
            <a:ext cx="52640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Game Play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11498" y="551918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CCADCC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31945" y="1277620"/>
            <a:ext cx="10364470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Features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905000" y="1790700"/>
            <a:ext cx="14825980" cy="7463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>
                <a:latin typeface="Noticia Text" panose="02000503060000020004" charset="0"/>
                <a:cs typeface="Noticia Text" panose="02000503060000020004" charset="0"/>
              </a:rPr>
              <a:t>Full Chess Rules</a:t>
            </a:r>
            <a:endParaRPr lang="en-US" altLang="en-US" sz="3200" b="1">
              <a:latin typeface="Noticia Text" panose="02000503060000020004" charset="0"/>
              <a:cs typeface="Noticia Text" panose="02000503060000020004" charset="0"/>
            </a:endParaRPr>
          </a:p>
          <a:p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     Includes advanced moves: castling, en passant, and promotion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>
                <a:latin typeface="Noticia Text" panose="02000503060000020004" charset="0"/>
                <a:cs typeface="Noticia Text" panose="02000503060000020004" charset="0"/>
              </a:rPr>
              <a:t>2-Player Mode</a:t>
            </a:r>
            <a:endParaRPr lang="en-US" altLang="en-US" sz="3200" b="1">
              <a:latin typeface="Noticia Text" panose="02000503060000020004" charset="0"/>
              <a:cs typeface="Noticia Text" panose="02000503060000020004" charset="0"/>
            </a:endParaRPr>
          </a:p>
          <a:p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     Play against another person with the help of AI moves 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>
                <a:latin typeface="Noticia Text" panose="02000503060000020004" charset="0"/>
                <a:cs typeface="Noticia Text" panose="02000503060000020004" charset="0"/>
              </a:rPr>
              <a:t>Interactive Chessboard</a:t>
            </a:r>
            <a:endParaRPr lang="en-US" altLang="en-US" sz="3200" b="1">
              <a:latin typeface="Noticia Text" panose="02000503060000020004" charset="0"/>
              <a:cs typeface="Noticia Text" panose="02000503060000020004" charset="0"/>
            </a:endParaRPr>
          </a:p>
          <a:p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     Real-time board updates with valid move highlighting with a status bar under 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     the board . As pieces are captured, they are immediately added to the sidebar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>
                <a:latin typeface="Noticia Text" panose="02000503060000020004" charset="0"/>
                <a:cs typeface="Noticia Text" panose="02000503060000020004" charset="0"/>
              </a:rPr>
              <a:t>Visual Representation</a:t>
            </a:r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 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    Captured pieces are displayed on the side of the board, organized by player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 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11498" y="551918"/>
            <a:ext cx="17118189" cy="9222752"/>
            <a:chOff x="0" y="0"/>
            <a:chExt cx="4508494" cy="2429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494" cy="2429038"/>
            </a:xfrm>
            <a:custGeom>
              <a:avLst/>
              <a:gdLst/>
              <a:ahLst/>
              <a:cxnLst/>
              <a:rect l="l" t="t" r="r" b="b"/>
              <a:pathLst>
                <a:path w="4508494" h="2429038">
                  <a:moveTo>
                    <a:pt x="0" y="0"/>
                  </a:moveTo>
                  <a:lnTo>
                    <a:pt x="4508494" y="0"/>
                  </a:lnTo>
                  <a:lnTo>
                    <a:pt x="4508494" y="2429038"/>
                  </a:lnTo>
                  <a:lnTo>
                    <a:pt x="0" y="2429038"/>
                  </a:lnTo>
                  <a:close/>
                </a:path>
              </a:pathLst>
            </a:custGeom>
            <a:solidFill>
              <a:srgbClr val="FAD1B4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494" cy="2467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14800" y="1277620"/>
            <a:ext cx="10267315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</a:pPr>
            <a:r>
              <a:rPr lang="en-US" sz="7180" b="1">
                <a:solidFill>
                  <a:srgbClr val="231F20"/>
                </a:solidFill>
                <a:latin typeface="Noticia Text Bold" panose="02000803060000020004"/>
                <a:ea typeface="Noticia Text Bold" panose="02000803060000020004"/>
                <a:cs typeface="Noticia Text Bold" panose="02000803060000020004"/>
                <a:sym typeface="Noticia Text Bold" panose="02000803060000020004"/>
              </a:rPr>
              <a:t>Features (Continued)</a:t>
            </a:r>
            <a:endParaRPr lang="en-US" sz="7180" b="1">
              <a:solidFill>
                <a:srgbClr val="231F20"/>
              </a:solidFill>
              <a:latin typeface="Noticia Text Bold" panose="02000803060000020004"/>
              <a:ea typeface="Noticia Text Bold" panose="02000803060000020004"/>
              <a:cs typeface="Noticia Text Bold" panose="02000803060000020004"/>
              <a:sym typeface="Noticia Text Bold" panose="02000803060000020004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901825" y="1943100"/>
            <a:ext cx="14938375" cy="7237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The following algorithms and techniques were implemented: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3000" b="1">
                <a:latin typeface="Noticia Text" panose="02000503060000020004" charset="0"/>
                <a:cs typeface="Noticia Text" panose="02000503060000020004" charset="0"/>
              </a:rPr>
              <a:t>1. Game Over Detection</a:t>
            </a:r>
            <a:endParaRPr lang="en-US" altLang="en-US" sz="3000" b="1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3000" b="1">
              <a:latin typeface="Noticia Text" panose="02000503060000020004" charset="0"/>
              <a:cs typeface="Noticia Text" panose="020005030600000200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Checks if a King is captured to declare the winner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Does not yet evaluate checkmate or stalemate conditions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3000" b="1">
                <a:latin typeface="Noticia Text" panose="02000503060000020004" charset="0"/>
                <a:cs typeface="Noticia Text" panose="02000503060000020004" charset="0"/>
              </a:rPr>
              <a:t>2. Turn-Based Control</a:t>
            </a:r>
            <a:endParaRPr lang="en-US" altLang="en-US" sz="3000" b="1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Alternates between White and Black players using a turn variable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Players select and move pieces during their turn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3000" b="1">
                <a:latin typeface="Noticia Text" panose="02000503060000020004" charset="0"/>
                <a:cs typeface="Noticia Text" panose="02000503060000020004" charset="0"/>
              </a:rPr>
              <a:t>3. Piece Capture and Board Updates</a:t>
            </a:r>
            <a:endParaRPr lang="en-US" altLang="en-US" sz="3000" b="1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Captures opponent pieces when a valid move lands on an occupied square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>
                <a:latin typeface="Noticia Text" panose="02000503060000020004" charset="0"/>
                <a:cs typeface="Noticia Text" panose="02000503060000020004" charset="0"/>
              </a:rPr>
              <a:t>Updates the board state after each move</a:t>
            </a: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3000">
              <a:latin typeface="Noticia Text" panose="02000503060000020004" charset="0"/>
              <a:cs typeface="Noticia Text" panose="0200050306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3749</Words>
  <Application>WPS Presentation</Application>
  <PresentationFormat>On-screen Show (4:3)</PresentationFormat>
  <Paragraphs>152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SimSun</vt:lpstr>
      <vt:lpstr>Wingdings</vt:lpstr>
      <vt:lpstr>Eczar Semi-Bold</vt:lpstr>
      <vt:lpstr>Arial</vt:lpstr>
      <vt:lpstr>Noticia Text</vt:lpstr>
      <vt:lpstr>Noticia Text</vt:lpstr>
      <vt:lpstr>Eczar Medium</vt:lpstr>
      <vt:lpstr>Eczar Semi-Bold</vt:lpstr>
      <vt:lpstr>Noticia Text Bold</vt:lpstr>
      <vt:lpstr>Wingdings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Conjunctions, Prepositions, and Interjections Language Review Game Presentation in Pastel Simple Style </dc:title>
  <dc:creator/>
  <cp:lastModifiedBy>L.point</cp:lastModifiedBy>
  <cp:revision>11</cp:revision>
  <dcterms:created xsi:type="dcterms:W3CDTF">2006-08-16T00:00:00Z</dcterms:created>
  <dcterms:modified xsi:type="dcterms:W3CDTF">2025-07-08T16:12:37Z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86A5FD7D0D964B14BD6A0D3DC2B6BDC3_12</vt:lpwstr>
  </property>
  <property fmtid="{D5CDD505-2E9C-101B-9397-08002B2CF9AE}" pid="3" name="KSOProductBuildVer">
    <vt:lpwstr>1033-12.2.0.21931</vt:lpwstr>
  </property>
</Properties>
</file>